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46" autoAdjust="0"/>
    <p:restoredTop sz="94660"/>
  </p:normalViewPr>
  <p:slideViewPr>
    <p:cSldViewPr>
      <p:cViewPr varScale="1">
        <p:scale>
          <a:sx n="68" d="100"/>
          <a:sy n="68" d="100"/>
        </p:scale>
        <p:origin x="-13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DFD1D-C9E5-412C-B474-FD290FC8FDB4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6CFEE-8324-48C2-8543-91AFF81DB9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pitchFamily="34" charset="-128"/>
              </a:rPr>
              <a:t>You may also want to discuss how we are using carbon to create new materials such as nanotubes, or discuss buckeyballs.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06A59A6-6BCF-4620-819F-C73A829072DE}" type="slidenum">
              <a:rPr lang="en-US">
                <a:latin typeface="Arial" charset="0"/>
              </a:rPr>
              <a:pPr/>
              <a:t>8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6CFEE-8324-48C2-8543-91AFF81DB99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4007-14D4-4657-918C-E5B90930D303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75D40-6F6A-4FD8-8582-B2C9061B2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4007-14D4-4657-918C-E5B90930D303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75D40-6F6A-4FD8-8582-B2C9061B2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4007-14D4-4657-918C-E5B90930D303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75D40-6F6A-4FD8-8582-B2C9061B2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4007-14D4-4657-918C-E5B90930D303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75D40-6F6A-4FD8-8582-B2C9061B2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4007-14D4-4657-918C-E5B90930D303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75D40-6F6A-4FD8-8582-B2C9061B2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4007-14D4-4657-918C-E5B90930D303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75D40-6F6A-4FD8-8582-B2C9061B2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4007-14D4-4657-918C-E5B90930D303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75D40-6F6A-4FD8-8582-B2C9061B2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4007-14D4-4657-918C-E5B90930D303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75D40-6F6A-4FD8-8582-B2C9061B2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4007-14D4-4657-918C-E5B90930D303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75D40-6F6A-4FD8-8582-B2C9061B2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4007-14D4-4657-918C-E5B90930D303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75D40-6F6A-4FD8-8582-B2C9061B2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4007-14D4-4657-918C-E5B90930D303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75D40-6F6A-4FD8-8582-B2C9061B2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24007-14D4-4657-918C-E5B90930D303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75D40-6F6A-4FD8-8582-B2C9061B2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1538" y="1428736"/>
            <a:ext cx="7353524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0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Nonmetals</a:t>
            </a:r>
            <a:endParaRPr lang="ru-RU" sz="10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214290"/>
            <a:ext cx="6095387" cy="230832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 you for</a:t>
            </a:r>
          </a:p>
          <a:p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your attention!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image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2571744"/>
            <a:ext cx="5722372" cy="4286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14290"/>
            <a:ext cx="81727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ea typeface="ＭＳ Ｐゴシック" pitchFamily="34" charset="-128"/>
              </a:rPr>
              <a:t>Nonmetals in Periodic Table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таблиц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1071546"/>
            <a:ext cx="7334301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0364" y="357166"/>
            <a:ext cx="40005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ＭＳ Ｐゴシック" pitchFamily="34" charset="-128"/>
              </a:rPr>
              <a:t>Examples of NONMETALS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714488"/>
            <a:ext cx="65524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a typeface="ＭＳ Ｐゴシック" pitchFamily="34" charset="-128"/>
              </a:rPr>
              <a:t>Non metals may be solids, liquids or gases</a:t>
            </a:r>
            <a:r>
              <a:rPr lang="en-US" b="1" dirty="0" smtClean="0">
                <a:solidFill>
                  <a:schemeClr val="bg1"/>
                </a:solidFill>
                <a:ea typeface="ＭＳ Ｐゴシック" pitchFamily="34" charset="-128"/>
              </a:rPr>
              <a:t>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7356" y="2285992"/>
            <a:ext cx="4572000" cy="3416320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b="1" dirty="0" smtClean="0">
                <a:solidFill>
                  <a:schemeClr val="bg1"/>
                </a:solidFill>
                <a:ea typeface="ＭＳ Ｐゴシック" pitchFamily="34" charset="-128"/>
              </a:rPr>
              <a:t>Examples:  </a:t>
            </a:r>
          </a:p>
          <a:p>
            <a:pPr>
              <a:lnSpc>
                <a:spcPct val="90000"/>
              </a:lnSpc>
            </a:pPr>
            <a:r>
              <a:rPr lang="en-US" sz="4000" b="1" dirty="0" smtClean="0">
                <a:solidFill>
                  <a:schemeClr val="bg1"/>
                </a:solidFill>
                <a:ea typeface="ＭＳ Ｐゴシック" pitchFamily="34" charset="-128"/>
              </a:rPr>
              <a:t>  </a:t>
            </a:r>
            <a:r>
              <a:rPr lang="en-US" sz="4000" b="1" u="wavyHeavy" dirty="0" smtClean="0">
                <a:solidFill>
                  <a:schemeClr val="bg1"/>
                </a:solidFill>
                <a:ea typeface="ＭＳ Ｐゴシック" pitchFamily="34" charset="-128"/>
              </a:rPr>
              <a:t>Solids</a:t>
            </a:r>
            <a:r>
              <a:rPr lang="en-US" sz="4000" b="1" dirty="0" smtClean="0">
                <a:solidFill>
                  <a:schemeClr val="bg1"/>
                </a:solidFill>
                <a:ea typeface="ＭＳ Ｐゴシック" pitchFamily="34" charset="-128"/>
              </a:rPr>
              <a:t> – </a:t>
            </a:r>
            <a:r>
              <a:rPr lang="en-US" sz="4000" dirty="0" smtClean="0">
                <a:solidFill>
                  <a:schemeClr val="bg1"/>
                </a:solidFill>
                <a:ea typeface="ＭＳ Ｐゴシック" pitchFamily="34" charset="-128"/>
              </a:rPr>
              <a:t>Carbon, </a:t>
            </a:r>
            <a:r>
              <a:rPr lang="en-US" sz="4000" dirty="0" smtClean="0">
                <a:solidFill>
                  <a:schemeClr val="bg1"/>
                </a:solidFill>
                <a:ea typeface="ＭＳ Ｐゴシック" pitchFamily="34" charset="-128"/>
              </a:rPr>
              <a:t>Sulfur</a:t>
            </a:r>
            <a:r>
              <a:rPr lang="en-US" sz="4000" dirty="0" smtClean="0">
                <a:solidFill>
                  <a:schemeClr val="bg1"/>
                </a:solidFill>
                <a:ea typeface="ＭＳ Ｐゴシック" pitchFamily="34" charset="-128"/>
              </a:rPr>
              <a:t>, Phosphorus</a:t>
            </a:r>
          </a:p>
          <a:p>
            <a:pPr>
              <a:lnSpc>
                <a:spcPct val="90000"/>
              </a:lnSpc>
            </a:pPr>
            <a:r>
              <a:rPr lang="en-US" sz="4000" b="1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n-US" sz="4000" b="1" u="wavyHeavy" dirty="0" smtClean="0">
                <a:solidFill>
                  <a:schemeClr val="bg1"/>
                </a:solidFill>
                <a:ea typeface="ＭＳ Ｐゴシック" pitchFamily="34" charset="-128"/>
              </a:rPr>
              <a:t> Liquid </a:t>
            </a:r>
            <a:r>
              <a:rPr lang="en-US" sz="4000" b="1" dirty="0" smtClean="0">
                <a:solidFill>
                  <a:schemeClr val="bg1"/>
                </a:solidFill>
                <a:ea typeface="ＭＳ Ｐゴシック" pitchFamily="34" charset="-128"/>
              </a:rPr>
              <a:t>– </a:t>
            </a:r>
            <a:r>
              <a:rPr lang="en-US" sz="4000" dirty="0" smtClean="0">
                <a:solidFill>
                  <a:schemeClr val="bg1"/>
                </a:solidFill>
                <a:ea typeface="ＭＳ Ｐゴシック" pitchFamily="34" charset="-128"/>
              </a:rPr>
              <a:t>Bromine</a:t>
            </a:r>
          </a:p>
          <a:p>
            <a:pPr>
              <a:lnSpc>
                <a:spcPct val="90000"/>
              </a:lnSpc>
            </a:pPr>
            <a:r>
              <a:rPr lang="en-US" sz="4000" b="1" dirty="0" smtClean="0">
                <a:solidFill>
                  <a:schemeClr val="bg1"/>
                </a:solidFill>
                <a:ea typeface="ＭＳ Ｐゴシック" pitchFamily="34" charset="-128"/>
              </a:rPr>
              <a:t>  </a:t>
            </a:r>
            <a:r>
              <a:rPr lang="en-US" sz="4000" b="1" u="wavyHeavy" dirty="0" smtClean="0">
                <a:solidFill>
                  <a:schemeClr val="bg1"/>
                </a:solidFill>
                <a:ea typeface="ＭＳ Ｐゴシック" pitchFamily="34" charset="-128"/>
              </a:rPr>
              <a:t>Gases</a:t>
            </a:r>
            <a:r>
              <a:rPr lang="en-US" sz="4000" b="1" dirty="0" smtClean="0">
                <a:solidFill>
                  <a:schemeClr val="bg1"/>
                </a:solidFill>
                <a:ea typeface="ＭＳ Ｐゴシック" pitchFamily="34" charset="-128"/>
              </a:rPr>
              <a:t> – </a:t>
            </a:r>
            <a:r>
              <a:rPr lang="en-US" sz="4000" dirty="0" smtClean="0">
                <a:solidFill>
                  <a:schemeClr val="bg1"/>
                </a:solidFill>
                <a:ea typeface="ＭＳ Ｐゴシック" pitchFamily="34" charset="-128"/>
              </a:rPr>
              <a:t>Oxygen, Hydrogen, Nitrogen</a:t>
            </a:r>
            <a:r>
              <a:rPr lang="en-US" sz="4000" b="1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</a:p>
        </p:txBody>
      </p:sp>
      <p:pic>
        <p:nvPicPr>
          <p:cNvPr id="5" name="Рисунок 4" descr="image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64" y="1000108"/>
            <a:ext cx="1571636" cy="1796155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6" name="Рисунок 5" descr="bro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39717" y="2714620"/>
            <a:ext cx="2104283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oxigen_ws_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72198" y="4214818"/>
            <a:ext cx="2876375" cy="1305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4822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71670" y="0"/>
            <a:ext cx="54292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ahoma" pitchFamily="34" charset="0"/>
                <a:ea typeface="ＭＳ Ｐゴシック" pitchFamily="34" charset="-128"/>
              </a:rPr>
              <a:t>Physical Properties of NONMETALS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214422"/>
            <a:ext cx="6786610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ＭＳ Ｐゴシック" pitchFamily="34" charset="-128"/>
              </a:rPr>
              <a:t>Nonmetals have a </a:t>
            </a:r>
            <a:r>
              <a:rPr lang="en-US" sz="36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ＭＳ Ｐゴシック" pitchFamily="34" charset="-128"/>
              </a:rPr>
              <a:t>dull 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ＭＳ Ｐゴシック" pitchFamily="34" charset="-128"/>
              </a:rPr>
              <a:t> luster.</a:t>
            </a:r>
          </a:p>
          <a:p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ＭＳ Ｐゴシック" pitchFamily="34" charset="-128"/>
              </a:rPr>
              <a:t> </a:t>
            </a:r>
          </a:p>
          <a:p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ＭＳ Ｐゴシック" pitchFamily="34" charset="-128"/>
              </a:rPr>
              <a:t>(They are not shiny!)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3357562"/>
            <a:ext cx="31726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ea typeface="ＭＳ Ｐゴシック" pitchFamily="34" charset="-128"/>
              </a:rPr>
              <a:t>Example: </a:t>
            </a:r>
            <a:r>
              <a:rPr lang="en-US" sz="4800" dirty="0" smtClean="0">
                <a:solidFill>
                  <a:srgbClr val="990033"/>
                </a:solidFill>
                <a:ea typeface="ＭＳ Ｐゴシック" pitchFamily="34" charset="-128"/>
              </a:rPr>
              <a:t>Phosphorus</a:t>
            </a:r>
          </a:p>
        </p:txBody>
      </p:sp>
      <p:pic>
        <p:nvPicPr>
          <p:cNvPr id="6" name="Picture 5" descr="red-phosphor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3286124"/>
            <a:ext cx="4000528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  <a:ea typeface="ＭＳ Ｐゴシック" pitchFamily="34" charset="-128"/>
              </a:rPr>
              <a:t>Physical Properties of NONMETALS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229600" cy="1828800"/>
          </a:xfrm>
        </p:spPr>
        <p:txBody>
          <a:bodyPr>
            <a:normAutofit fontScale="92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buFontTx/>
              <a:buNone/>
            </a:pP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ＭＳ Ｐゴシック" pitchFamily="34" charset="-128"/>
              </a:rPr>
              <a:t>  Nonmetals are </a:t>
            </a:r>
            <a:r>
              <a:rPr lang="en-US" sz="40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ＭＳ Ｐゴシック" pitchFamily="34" charset="-128"/>
              </a:rPr>
              <a:t>insulators. </a:t>
            </a:r>
          </a:p>
          <a:p>
            <a:pPr eaLnBrk="1" hangingPunct="1">
              <a:buFontTx/>
              <a:buNone/>
            </a:pP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ＭＳ Ｐゴシック" pitchFamily="34" charset="-128"/>
              </a:rPr>
              <a:t>They do not conduct electricity or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ＭＳ Ｐゴシック" pitchFamily="34" charset="-128"/>
              </a:rPr>
              <a:t>heatwell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ＭＳ Ｐゴシック" pitchFamily="34" charset="-128"/>
              </a:rPr>
              <a:t>. </a:t>
            </a:r>
            <a:endParaRPr lang="en-US" sz="4000" b="1" u="sng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ＭＳ Ｐゴシック" pitchFamily="34" charset="-128"/>
            </a:endParaRPr>
          </a:p>
        </p:txBody>
      </p:sp>
      <p:pic>
        <p:nvPicPr>
          <p:cNvPr id="15364" name="Picture 5" descr="http://4.bp.blogspot.com/_0uL-GH6eLq0/S6uLcRpRuDI/AAAAAAAADeA/976r358lDfg/s1600/Bella+Stirring.JPG"/>
          <p:cNvPicPr>
            <a:picLocks noChangeAspect="1" noChangeArrowheads="1"/>
          </p:cNvPicPr>
          <p:nvPr/>
        </p:nvPicPr>
        <p:blipFill>
          <a:blip r:embed="rId2" cstate="print"/>
          <a:srcRect l="7275" t="23456" r="53043" b="8987"/>
          <a:stretch>
            <a:fillRect/>
          </a:stretch>
        </p:blipFill>
        <p:spPr bwMode="auto">
          <a:xfrm>
            <a:off x="6143636" y="3357562"/>
            <a:ext cx="2757776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285720" y="3303181"/>
            <a:ext cx="5638800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</a:rPr>
              <a:t>The atoms in nonmetals do </a:t>
            </a:r>
            <a:r>
              <a:rPr lang="en-US" sz="25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</a:rPr>
              <a:t>not</a:t>
            </a:r>
            <a:r>
              <a:rPr lang="en-US" sz="2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</a:rPr>
              <a:t> have loose electrons. Therefore, when electricity, or something hot touches a non-metal, the energy does not move quickly through the material.</a:t>
            </a:r>
          </a:p>
          <a:p>
            <a:endParaRPr lang="en-US" sz="25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Calibri" pitchFamily="34" charset="0"/>
            </a:endParaRPr>
          </a:p>
          <a:p>
            <a:r>
              <a:rPr lang="en-US" sz="2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</a:rPr>
              <a:t>What would you rather stir a hot pot with—a wooden spoon or a metal spoon?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smtClean="0">
                <a:latin typeface="Tahoma" pitchFamily="34" charset="0"/>
                <a:ea typeface="ＭＳ Ｐゴシック" pitchFamily="34" charset="-128"/>
              </a:rPr>
              <a:t>Physical Properties of NONMETALS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1219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smtClean="0">
                <a:latin typeface="Tahoma" pitchFamily="34" charset="0"/>
                <a:ea typeface="ＭＳ Ｐゴシック" pitchFamily="34" charset="-128"/>
              </a:rPr>
              <a:t>Nonmetals are</a:t>
            </a:r>
            <a:r>
              <a:rPr lang="en-US" sz="3600" b="1" smtClean="0">
                <a:latin typeface="Tahoma" pitchFamily="34" charset="0"/>
                <a:ea typeface="ＭＳ Ｐゴシック" pitchFamily="34" charset="-128"/>
              </a:rPr>
              <a:t> </a:t>
            </a:r>
            <a:r>
              <a:rPr lang="en-US" sz="3600" b="1" u="sng" smtClean="0">
                <a:latin typeface="Tahoma" pitchFamily="34" charset="0"/>
                <a:ea typeface="ＭＳ Ｐゴシック" pitchFamily="34" charset="-128"/>
              </a:rPr>
              <a:t>soft</a:t>
            </a:r>
            <a:r>
              <a:rPr lang="en-US" sz="3600" b="1" smtClean="0">
                <a:latin typeface="Tahoma" pitchFamily="34" charset="0"/>
                <a:ea typeface="ＭＳ Ｐゴシック" pitchFamily="34" charset="-128"/>
              </a:rPr>
              <a:t> </a:t>
            </a:r>
            <a:r>
              <a:rPr lang="en-US" sz="3600" smtClean="0">
                <a:latin typeface="Tahoma" pitchFamily="34" charset="0"/>
                <a:ea typeface="ＭＳ Ｐゴシック" pitchFamily="34" charset="-128"/>
              </a:rPr>
              <a:t>(except for diamonds and </a:t>
            </a:r>
            <a:r>
              <a:rPr lang="en-US" sz="3600" b="1" u="sng" smtClean="0">
                <a:latin typeface="Tahoma" pitchFamily="34" charset="0"/>
                <a:ea typeface="ＭＳ Ｐゴシック" pitchFamily="34" charset="-128"/>
              </a:rPr>
              <a:t>brittle</a:t>
            </a:r>
            <a:r>
              <a:rPr lang="en-US" sz="3600" b="1" smtClean="0">
                <a:latin typeface="Tahoma" pitchFamily="34" charset="0"/>
                <a:ea typeface="ＭＳ Ｐゴシック" pitchFamily="34" charset="-128"/>
              </a:rPr>
              <a:t>.</a:t>
            </a:r>
          </a:p>
          <a:p>
            <a:pPr eaLnBrk="1" hangingPunct="1">
              <a:buFontTx/>
              <a:buNone/>
            </a:pPr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6388" name="Picture 5" descr="09_sulfu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3143248"/>
            <a:ext cx="40640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9" name="TextBox 8"/>
          <p:cNvSpPr txBox="1">
            <a:spLocks noChangeArrowheads="1"/>
          </p:cNvSpPr>
          <p:nvPr/>
        </p:nvSpPr>
        <p:spPr bwMode="auto">
          <a:xfrm>
            <a:off x="357158" y="3286124"/>
            <a:ext cx="27432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500" dirty="0"/>
              <a:t>Example</a:t>
            </a:r>
            <a:r>
              <a:rPr lang="en-US" sz="2500"/>
              <a:t>: </a:t>
            </a:r>
            <a:r>
              <a:rPr lang="en-US" sz="2500" smtClean="0"/>
              <a:t>Sulfur</a:t>
            </a:r>
            <a:endParaRPr lang="en-US" sz="2500" dirty="0"/>
          </a:p>
        </p:txBody>
      </p:sp>
      <p:pic>
        <p:nvPicPr>
          <p:cNvPr id="6" name="Рисунок 5" descr="image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4143380"/>
            <a:ext cx="2571768" cy="2105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4822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71670" y="0"/>
            <a:ext cx="54292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ＭＳ Ｐゴシック" pitchFamily="34" charset="-128"/>
              </a:rPr>
              <a:t>Physical Properties of NONMETALS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214422"/>
            <a:ext cx="678661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ＭＳ Ｐゴシック" pitchFamily="34" charset="-128"/>
              </a:rPr>
              <a:t>Some nonmetals maybe different in color.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786058"/>
            <a:ext cx="31726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ea typeface="ＭＳ Ｐゴシック" pitchFamily="34" charset="-128"/>
              </a:rPr>
              <a:t>Example:</a:t>
            </a:r>
            <a:endParaRPr lang="en-US" sz="4800" dirty="0" smtClean="0">
              <a:solidFill>
                <a:srgbClr val="990033"/>
              </a:solidFill>
              <a:ea typeface="ＭＳ Ｐゴシック" pitchFamily="34" charset="-128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00364" y="3000372"/>
            <a:ext cx="23574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990033"/>
                </a:solidFill>
                <a:ea typeface="ＭＳ Ｐゴシック" pitchFamily="34" charset="-128"/>
              </a:rPr>
              <a:t>Phosphorus</a:t>
            </a:r>
            <a:endParaRPr lang="ru-RU" sz="3200" dirty="0"/>
          </a:p>
        </p:txBody>
      </p:sp>
      <p:pic>
        <p:nvPicPr>
          <p:cNvPr id="8" name="Рисунок 7" descr="PhosphComb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44900"/>
            <a:ext cx="8890000" cy="3213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An interesting element: Carbon</a:t>
            </a:r>
          </a:p>
        </p:txBody>
      </p:sp>
      <p:pic>
        <p:nvPicPr>
          <p:cNvPr id="17411" name="Picture 2" descr="http://sites.google.com/site/danapolymorphism/_/rsrc/1230977388477/materials/Diamo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4475" y="4267200"/>
            <a:ext cx="3819525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7" descr="http://web.uvic.ca/~steph85/exs/ex1/media/graphite-pencil-pi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428736"/>
            <a:ext cx="1828800" cy="1798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2438400" y="1295400"/>
            <a:ext cx="4572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Ever break the point of your pencil? That</a:t>
            </a:r>
            <a:r>
              <a:rPr lang="ja-JP" altLang="en-US" sz="2400"/>
              <a:t>’</a:t>
            </a:r>
            <a:r>
              <a:rPr lang="en-US" altLang="ja-JP" sz="2400"/>
              <a:t>s because it</a:t>
            </a:r>
            <a:r>
              <a:rPr lang="ja-JP" altLang="en-US" sz="2400"/>
              <a:t>’</a:t>
            </a:r>
            <a:r>
              <a:rPr lang="en-US" altLang="ja-JP" sz="2400"/>
              <a:t>s made of graphite, a substance made up completely of Carbon—a brittle nonmetal.</a:t>
            </a:r>
            <a:endParaRPr lang="en-US" sz="2400"/>
          </a:p>
        </p:txBody>
      </p:sp>
      <p:pic>
        <p:nvPicPr>
          <p:cNvPr id="17414" name="Picture 4" descr="http://www.benbest.com/cryonics/graphite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40" y="1142984"/>
            <a:ext cx="2009775" cy="1873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5" name="TextBox 8"/>
          <p:cNvSpPr txBox="1">
            <a:spLocks noChangeArrowheads="1"/>
          </p:cNvSpPr>
          <p:nvPr/>
        </p:nvSpPr>
        <p:spPr bwMode="auto">
          <a:xfrm>
            <a:off x="7315200" y="3048000"/>
            <a:ext cx="18288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/>
              <a:t>Carbon atoms in graphite</a:t>
            </a:r>
          </a:p>
        </p:txBody>
      </p:sp>
      <p:sp>
        <p:nvSpPr>
          <p:cNvPr id="17416" name="TextBox 9"/>
          <p:cNvSpPr txBox="1">
            <a:spLocks noChangeArrowheads="1"/>
          </p:cNvSpPr>
          <p:nvPr/>
        </p:nvSpPr>
        <p:spPr bwMode="auto">
          <a:xfrm>
            <a:off x="357158" y="4071942"/>
            <a:ext cx="4572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However diamonds, the hardest material of all, are made of the same element: Carbon. Look at how the carbon atoms are arranged in </a:t>
            </a:r>
            <a:r>
              <a:rPr lang="en-US" sz="2400" dirty="0" smtClean="0"/>
              <a:t>diamonds.</a:t>
            </a:r>
            <a:endParaRPr lang="en-US" sz="2400" dirty="0"/>
          </a:p>
        </p:txBody>
      </p:sp>
      <p:sp>
        <p:nvSpPr>
          <p:cNvPr id="13" name="Up Arrow 12"/>
          <p:cNvSpPr/>
          <p:nvPr/>
        </p:nvSpPr>
        <p:spPr>
          <a:xfrm>
            <a:off x="7086600" y="3124200"/>
            <a:ext cx="228600" cy="838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0"/>
            <a:ext cx="721110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To nonmetals include inert (noble)gases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857364"/>
            <a:ext cx="8858280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Each molecule of the inert (noble) gas consists of one atom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879384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86124"/>
            <a:ext cx="9001188" cy="3357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273</Words>
  <Application>Microsoft Office PowerPoint</Application>
  <PresentationFormat>Экран (4:3)</PresentationFormat>
  <Paragraphs>37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Physical Properties of NONMETALS</vt:lpstr>
      <vt:lpstr>Physical Properties of NONMETALS</vt:lpstr>
      <vt:lpstr>Слайд 7</vt:lpstr>
      <vt:lpstr>An interesting element: Carbon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asus</cp:lastModifiedBy>
  <cp:revision>14</cp:revision>
  <dcterms:created xsi:type="dcterms:W3CDTF">2014-01-10T13:09:41Z</dcterms:created>
  <dcterms:modified xsi:type="dcterms:W3CDTF">2014-01-25T18:04:13Z</dcterms:modified>
</cp:coreProperties>
</file>